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3" r:id="rId17"/>
    <p:sldId id="280" r:id="rId18"/>
    <p:sldId id="271" r:id="rId19"/>
    <p:sldId id="272" r:id="rId20"/>
    <p:sldId id="275" r:id="rId21"/>
    <p:sldId id="274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Лекция 5.  Культивирование клеток. Получение суспензионной </a:t>
            </a:r>
            <a:r>
              <a:rPr lang="ru-RU" b="1" dirty="0" smtClean="0"/>
              <a:t>культуры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573016"/>
            <a:ext cx="7592888" cy="2783160"/>
          </a:xfrm>
        </p:spPr>
        <p:txBody>
          <a:bodyPr>
            <a:normAutofit fontScale="85000" lnSpcReduction="1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Культура  клеточных суспензий.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Культура одиночных клеток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Культуры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изолированных протопластов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Клеточные технологии для получения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экономически важных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веществ растительного происхождения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0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1"/>
            <a:ext cx="8928992" cy="5112569"/>
          </a:xfrm>
        </p:spPr>
        <p:txBody>
          <a:bodyPr>
            <a:normAutofit fontScale="92500"/>
          </a:bodyPr>
          <a:lstStyle/>
          <a:p>
            <a:pPr marL="0" indent="447675">
              <a:buNone/>
            </a:pPr>
            <a:r>
              <a:rPr lang="ru-RU" dirty="0"/>
              <a:t>Для выделения одиночных клеток используют </a:t>
            </a:r>
            <a:r>
              <a:rPr lang="ru-RU" dirty="0" err="1"/>
              <a:t>низкоагрегированные</a:t>
            </a:r>
            <a:r>
              <a:rPr lang="ru-RU" dirty="0"/>
              <a:t> суспензии, из которых отбирают отдельные клетки. </a:t>
            </a:r>
            <a:endParaRPr lang="ru-RU" dirty="0" smtClean="0"/>
          </a:p>
          <a:p>
            <a:pPr marL="0" indent="447675">
              <a:buNone/>
            </a:pPr>
            <a:r>
              <a:rPr lang="ru-RU" dirty="0" smtClean="0"/>
              <a:t>Изолирование </a:t>
            </a:r>
            <a:r>
              <a:rPr lang="ru-RU" dirty="0"/>
              <a:t>клеток также можно производить непосредственно из тканей целого растения после их предварительной мацерации. </a:t>
            </a:r>
            <a:endParaRPr lang="ru-RU" dirty="0" smtClean="0"/>
          </a:p>
          <a:p>
            <a:pPr marL="0" indent="447675">
              <a:buNone/>
            </a:pPr>
            <a:r>
              <a:rPr lang="ru-RU" dirty="0" smtClean="0"/>
              <a:t>Наилучшим  способом </a:t>
            </a:r>
            <a:r>
              <a:rPr lang="ru-RU" dirty="0"/>
              <a:t>получения одиночных клеток </a:t>
            </a:r>
            <a:r>
              <a:rPr lang="ru-RU" dirty="0" smtClean="0"/>
              <a:t>является использовании  </a:t>
            </a:r>
            <a:r>
              <a:rPr lang="ru-RU" dirty="0"/>
              <a:t>изолированных протопластов после восстановления ими клеточной стенки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5" y="6034206"/>
            <a:ext cx="8695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Мацерация — разъединение растительных </a:t>
            </a:r>
            <a:r>
              <a:rPr lang="ru-RU" i="1" dirty="0" smtClean="0">
                <a:solidFill>
                  <a:srgbClr val="C00000"/>
                </a:solidFill>
              </a:rPr>
              <a:t>клеток </a:t>
            </a:r>
            <a:r>
              <a:rPr lang="ru-RU" i="1" dirty="0">
                <a:solidFill>
                  <a:srgbClr val="C00000"/>
                </a:solidFill>
              </a:rPr>
              <a:t>в тканях. </a:t>
            </a:r>
            <a:endParaRPr lang="ru-RU" i="1" dirty="0" smtClean="0">
              <a:solidFill>
                <a:srgbClr val="C00000"/>
              </a:solidFill>
            </a:endParaRPr>
          </a:p>
          <a:p>
            <a:r>
              <a:rPr lang="ru-RU" i="1" dirty="0" smtClean="0">
                <a:solidFill>
                  <a:srgbClr val="C00000"/>
                </a:solidFill>
              </a:rPr>
              <a:t>Естественная </a:t>
            </a:r>
            <a:r>
              <a:rPr lang="ru-RU" i="1" dirty="0">
                <a:solidFill>
                  <a:srgbClr val="C00000"/>
                </a:solidFill>
              </a:rPr>
              <a:t>мацерация — результат растворения межклеточного вещества. </a:t>
            </a:r>
          </a:p>
        </p:txBody>
      </p:sp>
    </p:spTree>
    <p:extLst>
      <p:ext uri="{BB962C8B-B14F-4D97-AF65-F5344CB8AC3E}">
        <p14:creationId xmlns:p14="http://schemas.microsoft.com/office/powerpoint/2010/main" val="4016337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Трудности </a:t>
            </a:r>
            <a:r>
              <a:rPr lang="ru-RU" dirty="0"/>
              <a:t>культивирования одиночных клеток связаны с тем, что отдельная клетка не делится в тех условиях, в которых хорошо растет </a:t>
            </a:r>
            <a:r>
              <a:rPr lang="ru-RU" dirty="0" err="1"/>
              <a:t>каллусная</a:t>
            </a:r>
            <a:r>
              <a:rPr lang="ru-RU" dirty="0"/>
              <a:t> ткань.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Для </a:t>
            </a:r>
            <a:r>
              <a:rPr lang="ru-RU" dirty="0"/>
              <a:t>того чтобы заставить одиночные клетки делится, разработаны специальные методы. Все они основаны на использовании так называемого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«кондиционирующего фактора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793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Активно </a:t>
            </a:r>
            <a:r>
              <a:rPr lang="ru-RU" dirty="0"/>
              <a:t>делящиеся клетки не только адсорбируют питательные вещества из среды, но и </a:t>
            </a:r>
            <a:r>
              <a:rPr lang="ru-RU" dirty="0" smtClean="0"/>
              <a:t>изменяют</a:t>
            </a:r>
            <a:r>
              <a:rPr lang="ru-RU" dirty="0"/>
              <a:t>, «кондиционируют»  ее, выделяя продукты собственной биосинтетической деятельности, способствующие росту одиночных клеток. </a:t>
            </a:r>
            <a:r>
              <a:rPr lang="ru-RU" dirty="0" smtClean="0"/>
              <a:t>	Отдельная </a:t>
            </a:r>
            <a:r>
              <a:rPr lang="ru-RU" dirty="0"/>
              <a:t>клетка должна получить сигнал в виде фактора кондиционирования от соседних клеток, и только тогда деление индивидуальной клетки становится возможным</a:t>
            </a:r>
          </a:p>
        </p:txBody>
      </p:sp>
    </p:spTree>
    <p:extLst>
      <p:ext uri="{BB962C8B-B14F-4D97-AF65-F5344CB8AC3E}">
        <p14:creationId xmlns:p14="http://schemas.microsoft.com/office/powerpoint/2010/main" val="131829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/>
              <a:t>Этой цели служат следующие методы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86" y="836712"/>
            <a:ext cx="9077614" cy="2304256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/>
              <a:t>1. Метод ткани -«няньки» </a:t>
            </a:r>
            <a:r>
              <a:rPr lang="ru-RU" i="1" dirty="0"/>
              <a:t>– </a:t>
            </a:r>
            <a:r>
              <a:rPr lang="ru-RU" dirty="0"/>
              <a:t>кондиционирующий фактор выделяется находящимися рядом с одиночной клеткой кусочками ткани-«няньки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06" y="2924944"/>
            <a:ext cx="8058158" cy="37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7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1944216"/>
          </a:xfrm>
        </p:spPr>
        <p:txBody>
          <a:bodyPr>
            <a:normAutofit fontScale="92500"/>
          </a:bodyPr>
          <a:lstStyle/>
          <a:p>
            <a:pPr marL="0" indent="361950">
              <a:buNone/>
            </a:pPr>
            <a:r>
              <a:rPr lang="ru-RU" dirty="0" smtClean="0"/>
              <a:t>2</a:t>
            </a:r>
            <a:r>
              <a:rPr lang="ru-RU" dirty="0"/>
              <a:t>. Метод «кормящего слоя» </a:t>
            </a:r>
            <a:r>
              <a:rPr lang="ru-RU" i="1" dirty="0"/>
              <a:t>– </a:t>
            </a:r>
            <a:r>
              <a:rPr lang="ru-RU" dirty="0"/>
              <a:t>кондиционирующий фактор выделяют активно делящиеся клетки суспензионной культуры того же вида растений, что и одиночная клетка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744416" cy="42205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283968" y="4149080"/>
            <a:ext cx="4680520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i="1" dirty="0"/>
              <a:t>1 </a:t>
            </a:r>
            <a:r>
              <a:rPr lang="ru-RU" sz="2800" dirty="0"/>
              <a:t>– колонии клеток; </a:t>
            </a:r>
            <a:endParaRPr lang="ru-RU" sz="2800" dirty="0" smtClean="0"/>
          </a:p>
          <a:p>
            <a:r>
              <a:rPr lang="ru-RU" sz="2800" i="1" dirty="0" smtClean="0"/>
              <a:t>2 </a:t>
            </a:r>
            <a:r>
              <a:rPr lang="ru-RU" sz="2800" dirty="0"/>
              <a:t>– фильтровальная бумага</a:t>
            </a:r>
            <a:r>
              <a:rPr lang="ru-RU" sz="2800" dirty="0" smtClean="0"/>
              <a:t>;</a:t>
            </a:r>
          </a:p>
          <a:p>
            <a:r>
              <a:rPr lang="ru-RU" sz="2800" i="1" dirty="0" smtClean="0"/>
              <a:t>3 </a:t>
            </a:r>
            <a:r>
              <a:rPr lang="ru-RU" sz="2800" dirty="0"/>
              <a:t>– алюминиевая сетка;</a:t>
            </a:r>
          </a:p>
          <a:p>
            <a:r>
              <a:rPr lang="ru-RU" sz="2800" i="1" dirty="0"/>
              <a:t>4 </a:t>
            </a:r>
            <a:r>
              <a:rPr lang="ru-RU" sz="2800" dirty="0"/>
              <a:t>– </a:t>
            </a:r>
            <a:r>
              <a:rPr lang="ru-RU" sz="2800" dirty="0" err="1"/>
              <a:t>пенополиуретан</a:t>
            </a:r>
            <a:r>
              <a:rPr lang="ru-RU" sz="2800" dirty="0" smtClean="0"/>
              <a:t>;</a:t>
            </a:r>
          </a:p>
          <a:p>
            <a:r>
              <a:rPr lang="ru-RU" sz="2800" i="1" dirty="0" smtClean="0"/>
              <a:t>5 </a:t>
            </a:r>
            <a:r>
              <a:rPr lang="ru-RU" sz="2800" dirty="0"/>
              <a:t>– суспензия клеток.</a:t>
            </a:r>
          </a:p>
        </p:txBody>
      </p:sp>
    </p:spTree>
    <p:extLst>
      <p:ext uri="{BB962C8B-B14F-4D97-AF65-F5344CB8AC3E}">
        <p14:creationId xmlns:p14="http://schemas.microsoft.com/office/powerpoint/2010/main" val="920561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361950">
              <a:buNone/>
            </a:pPr>
            <a:r>
              <a:rPr lang="ru-RU" dirty="0"/>
              <a:t>3. Кондиционирование среды путем добавления питательной среды от интенсивно делящейся культуры клеток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  <a:p>
            <a:pPr marL="0" indent="361950">
              <a:buNone/>
            </a:pPr>
            <a:r>
              <a:rPr lang="ru-RU" dirty="0"/>
              <a:t>4. Метод культивирования одиночных клеток в </a:t>
            </a:r>
            <a:r>
              <a:rPr lang="ru-RU" dirty="0" err="1"/>
              <a:t>микрокапле</a:t>
            </a:r>
            <a:r>
              <a:rPr lang="ru-RU" dirty="0"/>
              <a:t>, т.е. очень малом объеме (~20 </a:t>
            </a:r>
            <a:r>
              <a:rPr lang="ru-RU" dirty="0" err="1"/>
              <a:t>мкл</a:t>
            </a:r>
            <a:r>
              <a:rPr lang="ru-RU" dirty="0"/>
              <a:t>) богатой, оптимально сбалансированной по составу питательной среды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01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/>
              <a:t>3. Культуры изолированных </a:t>
            </a:r>
            <a:r>
              <a:rPr lang="ru-RU" sz="2800" b="1" dirty="0" smtClean="0"/>
              <a:t>протопластов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Протопласт - клетка, лишенная целлюлозной оболочки, окруженная цитоплазматической мембраной, сохраняющая все свойства, присущие растительной клетке.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7696"/>
            <a:ext cx="4034383" cy="302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593055" cy="259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923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254155"/>
          </a:xfrm>
        </p:spPr>
        <p:txBody>
          <a:bodyPr>
            <a:normAutofit/>
          </a:bodyPr>
          <a:lstStyle/>
          <a:p>
            <a:r>
              <a:rPr lang="ru-RU" dirty="0"/>
              <a:t>Изолированные протопласты – одни из наиболее ценных объектов в биотехнологии. </a:t>
            </a:r>
            <a:endParaRPr lang="ru-RU" dirty="0" smtClean="0"/>
          </a:p>
          <a:p>
            <a:r>
              <a:rPr lang="ru-RU" dirty="0" smtClean="0"/>
              <a:t>Преимуществом </a:t>
            </a:r>
            <a:r>
              <a:rPr lang="ru-RU" dirty="0"/>
              <a:t>протопластов является удобство их использования в качестве модели для изучения транспорта различных веществ и ионов через плазмалемму, электрических свойств мембраны и воздействия на нее физических и химических факторов. </a:t>
            </a:r>
          </a:p>
        </p:txBody>
      </p:sp>
    </p:spTree>
    <p:extLst>
      <p:ext uri="{BB962C8B-B14F-4D97-AF65-F5344CB8AC3E}">
        <p14:creationId xmlns:p14="http://schemas.microsoft.com/office/powerpoint/2010/main" val="108589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/>
              <a:t>Впервые протопласты растений были выделены </a:t>
            </a:r>
            <a:r>
              <a:rPr lang="ru-RU" i="1" dirty="0" err="1"/>
              <a:t>Клернером</a:t>
            </a:r>
            <a:r>
              <a:rPr lang="ru-RU" i="1" dirty="0"/>
              <a:t> в 1892 г. при изучении плазмолиза в клетках листа телореза во время механического повреждения ткани, в связи с чем метод был назван механическим.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900" i="1" dirty="0" smtClean="0">
                <a:solidFill>
                  <a:srgbClr val="FF0000"/>
                </a:solidFill>
              </a:rPr>
              <a:t>Он </a:t>
            </a:r>
            <a:r>
              <a:rPr lang="ru-RU" sz="2900" i="1" dirty="0">
                <a:solidFill>
                  <a:srgbClr val="FF0000"/>
                </a:solidFill>
              </a:rPr>
              <a:t>позволяет выделить лишь небольшое количество протопластов, характеризуется достаточно низкой эффективностью и высокой трудоемкостью. </a:t>
            </a:r>
            <a:endParaRPr lang="ru-RU" i="1" dirty="0" smtClean="0">
              <a:solidFill>
                <a:srgbClr val="FF0000"/>
              </a:solidFill>
            </a:endParaRPr>
          </a:p>
          <a:p>
            <a:r>
              <a:rPr lang="ru-RU" i="1" dirty="0" smtClean="0"/>
              <a:t>Современный </a:t>
            </a:r>
            <a:r>
              <a:rPr lang="ru-RU" i="1" dirty="0"/>
              <a:t>метод выделения протопластов заключается в удалении клеточной стенки с помощью ферментов, ее разрушающих (</a:t>
            </a:r>
            <a:r>
              <a:rPr lang="ru-RU" i="1" dirty="0" err="1"/>
              <a:t>целлюлазы</a:t>
            </a:r>
            <a:r>
              <a:rPr lang="ru-RU" i="1" dirty="0"/>
              <a:t>, </a:t>
            </a:r>
            <a:r>
              <a:rPr lang="ru-RU" i="1" dirty="0" err="1"/>
              <a:t>гемицеллюлазы</a:t>
            </a:r>
            <a:r>
              <a:rPr lang="ru-RU" i="1" dirty="0"/>
              <a:t>, </a:t>
            </a:r>
            <a:r>
              <a:rPr lang="ru-RU" i="1" dirty="0" err="1"/>
              <a:t>пектиназы</a:t>
            </a:r>
            <a:r>
              <a:rPr lang="ru-RU" i="1" dirty="0"/>
              <a:t>). </a:t>
            </a:r>
            <a:r>
              <a:rPr lang="ru-RU" i="1" u="sng" dirty="0"/>
              <a:t>Этот метод получил название ферментативного. </a:t>
            </a:r>
            <a:endParaRPr lang="ru-RU" i="1" u="sng" dirty="0" smtClean="0"/>
          </a:p>
          <a:p>
            <a:r>
              <a:rPr lang="ru-RU" i="1" dirty="0" smtClean="0"/>
              <a:t>Первое </a:t>
            </a:r>
            <a:r>
              <a:rPr lang="ru-RU" i="1" dirty="0"/>
              <a:t>успешное выделение протопластов из клеток высших растений данным методом было сделано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Е</a:t>
            </a:r>
            <a:r>
              <a:rPr lang="ru-RU" i="1" dirty="0"/>
              <a:t>. </a:t>
            </a:r>
            <a:r>
              <a:rPr lang="ru-RU" i="1" dirty="0" err="1"/>
              <a:t>Коккингом</a:t>
            </a:r>
            <a:r>
              <a:rPr lang="ru-RU" i="1" dirty="0"/>
              <a:t> в 1960 г. </a:t>
            </a:r>
            <a:endParaRPr lang="ru-RU" i="1" dirty="0" smtClean="0"/>
          </a:p>
          <a:p>
            <a:r>
              <a:rPr lang="ru-RU" i="1" dirty="0" smtClean="0"/>
              <a:t>По </a:t>
            </a:r>
            <a:r>
              <a:rPr lang="ru-RU" i="1" dirty="0"/>
              <a:t>сравнению с механическим ферментативный метод имеет ряд преимуществ. Он позволяет сравнительно легко и быстро выделять большое количество протопластов, которые не испытывают сильного осмотического шока. </a:t>
            </a:r>
          </a:p>
        </p:txBody>
      </p:sp>
    </p:spTree>
    <p:extLst>
      <p:ext uri="{BB962C8B-B14F-4D97-AF65-F5344CB8AC3E}">
        <p14:creationId xmlns:p14="http://schemas.microsoft.com/office/powerpoint/2010/main" val="1381900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3400" y="426651"/>
            <a:ext cx="4432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получения протопластов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2333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Суспензионные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каллусная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ткань.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8680" y="1196752"/>
            <a:ext cx="3519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Изолированные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растений и их части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800" y="1800216"/>
            <a:ext cx="3582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листья, семядоли, корни, гипокотили, лепестки, пыльцевые зерна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843808" y="795983"/>
            <a:ext cx="648072" cy="400769"/>
          </a:xfrm>
          <a:prstGeom prst="straightConnector1">
            <a:avLst/>
          </a:prstGeom>
          <a:ln w="34925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20072" y="795983"/>
            <a:ext cx="432048" cy="400769"/>
          </a:xfrm>
          <a:prstGeom prst="straightConnector1">
            <a:avLst/>
          </a:prstGeom>
          <a:ln w="34925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51520" y="3573016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sz="2400" dirty="0"/>
              <a:t>В клетках разных типов тканей в зависимости от функциональных особенностей, возраста, наличия вторичных утолщений соотношения различных компонентов клеточной стенки (целлюлоза, гемицеллюлоза, пектиновые вещества, белки) могут варьировать. Поэтому типы ферментных препаратов специфичны для каждого вида клеток. </a:t>
            </a:r>
          </a:p>
        </p:txBody>
      </p:sp>
    </p:spTree>
    <p:extLst>
      <p:ext uri="{BB962C8B-B14F-4D97-AF65-F5344CB8AC3E}">
        <p14:creationId xmlns:p14="http://schemas.microsoft.com/office/powerpoint/2010/main" val="76549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57606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1.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Культура  клеточных суспензий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Под </a:t>
            </a:r>
            <a:r>
              <a:rPr lang="ru-RU" b="1" i="1" dirty="0"/>
              <a:t>суспензионными культурами </a:t>
            </a:r>
            <a:r>
              <a:rPr lang="ru-RU" dirty="0"/>
              <a:t>понимают культуры, выращиваемые в жидкой питательной среде во взвешенном состоянии и состоящие из отдельных клеток и их агрегатов. Для поддержания клеток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 </a:t>
            </a:r>
            <a:r>
              <a:rPr lang="ru-RU" dirty="0"/>
              <a:t>взвешенном состоянии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глубинном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культивировании </a:t>
            </a:r>
            <a:r>
              <a:rPr lang="ru-RU" dirty="0"/>
              <a:t>их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перемешивают </a:t>
            </a:r>
            <a:r>
              <a:rPr lang="ru-RU" dirty="0"/>
              <a:t>с помощью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различных </a:t>
            </a:r>
            <a:r>
              <a:rPr lang="ru-RU" dirty="0"/>
              <a:t>аппаратов.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00400"/>
            <a:ext cx="3995936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688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22730" t="8289" r="19615" b="3209"/>
          <a:stretch/>
        </p:blipFill>
        <p:spPr bwMode="auto">
          <a:xfrm>
            <a:off x="3762780" y="0"/>
            <a:ext cx="538122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07904" cy="6858000"/>
          </a:xfrm>
        </p:spPr>
        <p:txBody>
          <a:bodyPr>
            <a:noAutofit/>
          </a:bodyPr>
          <a:lstStyle/>
          <a:p>
            <a:r>
              <a:rPr lang="ru-RU" sz="2400" dirty="0"/>
              <a:t>При выделении протопластов из листьев сначала удаляют эпидермис, лист нарезают на сегменты, а затем подвергают </a:t>
            </a:r>
            <a:r>
              <a:rPr lang="ru-RU" sz="2400" dirty="0" err="1"/>
              <a:t>энзиматической</a:t>
            </a:r>
            <a:r>
              <a:rPr lang="ru-RU" sz="2400" dirty="0"/>
              <a:t>  обработке </a:t>
            </a:r>
          </a:p>
        </p:txBody>
      </p:sp>
    </p:spTree>
    <p:extLst>
      <p:ext uri="{BB962C8B-B14F-4D97-AF65-F5344CB8AC3E}">
        <p14:creationId xmlns:p14="http://schemas.microsoft.com/office/powerpoint/2010/main" val="2602486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08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После </a:t>
            </a:r>
            <a:r>
              <a:rPr lang="ru-RU" dirty="0" err="1"/>
              <a:t>энзиматической</a:t>
            </a:r>
            <a:r>
              <a:rPr lang="ru-RU" dirty="0"/>
              <a:t> обработки суспензия протопластов </a:t>
            </a:r>
            <a:r>
              <a:rPr lang="ru-RU" dirty="0" smtClean="0"/>
              <a:t>очищается от остатков </a:t>
            </a:r>
            <a:r>
              <a:rPr lang="ru-RU" dirty="0"/>
              <a:t>неразрушенной ткани и осколков клеток, </a:t>
            </a:r>
            <a:r>
              <a:rPr lang="ru-RU" dirty="0" smtClean="0"/>
              <a:t>отмывается </a:t>
            </a:r>
            <a:r>
              <a:rPr lang="ru-RU" dirty="0"/>
              <a:t>от ферментов. </a:t>
            </a:r>
            <a:r>
              <a:rPr lang="ru-RU" i="1" dirty="0"/>
              <a:t>Для этого используется техника фильтрации-центрифугирования. 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После </a:t>
            </a:r>
            <a:r>
              <a:rPr lang="ru-RU" dirty="0"/>
              <a:t>удаления ферментов следует высев протопластов на питательную среду с добавлением </a:t>
            </a:r>
            <a:r>
              <a:rPr lang="ru-RU" dirty="0" err="1"/>
              <a:t>маннита</a:t>
            </a:r>
            <a:r>
              <a:rPr lang="ru-RU" dirty="0"/>
              <a:t> или сорбита.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Среда </a:t>
            </a:r>
            <a:r>
              <a:rPr lang="ru-RU" i="1" dirty="0"/>
              <a:t>должна быть несколько </a:t>
            </a:r>
            <a:r>
              <a:rPr lang="ru-RU" i="1" dirty="0" err="1"/>
              <a:t>гипертоничной</a:t>
            </a:r>
            <a:r>
              <a:rPr lang="ru-RU" i="1" dirty="0"/>
              <a:t>, чтобы протопласты находились в слегка </a:t>
            </a:r>
            <a:r>
              <a:rPr lang="ru-RU" i="1" dirty="0" err="1"/>
              <a:t>плазмолизированном</a:t>
            </a:r>
            <a:r>
              <a:rPr lang="ru-RU" i="1" dirty="0"/>
              <a:t> состоянии.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Наличие </a:t>
            </a:r>
            <a:r>
              <a:rPr lang="ru-RU" i="1" dirty="0"/>
              <a:t>осмотического стабилизатора необходимо для того, чтобы предотвратить разрыв протопластов. Кроме того, в этих условиях тормозится метаболизм и регенерация клеточной стенки. </a:t>
            </a:r>
            <a:endParaRPr lang="ru-RU" i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Получение </a:t>
            </a:r>
            <a:r>
              <a:rPr lang="ru-RU" dirty="0">
                <a:solidFill>
                  <a:srgbClr val="FF0000"/>
                </a:solidFill>
              </a:rPr>
              <a:t>протопластов из </a:t>
            </a:r>
            <a:r>
              <a:rPr lang="ru-RU" dirty="0" err="1">
                <a:solidFill>
                  <a:srgbClr val="FF0000"/>
                </a:solidFill>
              </a:rPr>
              <a:t>каллусных</a:t>
            </a:r>
            <a:r>
              <a:rPr lang="ru-RU" dirty="0">
                <a:solidFill>
                  <a:srgbClr val="FF0000"/>
                </a:solidFill>
              </a:rPr>
              <a:t> или суспензионных культур осуществляется по той же схеме. </a:t>
            </a:r>
          </a:p>
        </p:txBody>
      </p:sp>
    </p:spTree>
    <p:extLst>
      <p:ext uri="{BB962C8B-B14F-4D97-AF65-F5344CB8AC3E}">
        <p14:creationId xmlns:p14="http://schemas.microsoft.com/office/powerpoint/2010/main" val="3315938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71420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Протопласты можно культивировать различными способами. Применение того или иного метода культивирования зависит от цели эксперимента</a:t>
            </a:r>
            <a:r>
              <a:rPr lang="ru-RU" sz="24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43528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Широко используется метод культивирования протопластов </a:t>
            </a:r>
            <a:r>
              <a:rPr lang="ru-RU" u="sng" dirty="0"/>
              <a:t>в жидких каплях </a:t>
            </a:r>
            <a:r>
              <a:rPr lang="ru-RU" dirty="0"/>
              <a:t>объемом 20–40 </a:t>
            </a:r>
            <a:r>
              <a:rPr lang="ru-RU" dirty="0" err="1"/>
              <a:t>мкл</a:t>
            </a:r>
            <a:r>
              <a:rPr lang="ru-RU" dirty="0"/>
              <a:t> при высокой влажности. </a:t>
            </a:r>
            <a:endParaRPr lang="ru-RU" dirty="0" smtClean="0"/>
          </a:p>
          <a:p>
            <a:r>
              <a:rPr lang="ru-RU" dirty="0"/>
              <a:t>Суспензию протопластов культивируют также </a:t>
            </a:r>
            <a:r>
              <a:rPr lang="ru-RU" u="sng" dirty="0"/>
              <a:t>в жидкой среде,</a:t>
            </a:r>
            <a:r>
              <a:rPr lang="ru-RU" dirty="0"/>
              <a:t> наслаивая ее тонким слоем в концентрации в два раза больше, чем оптимальная, на полужидкую питательную </a:t>
            </a:r>
            <a:r>
              <a:rPr lang="ru-RU" dirty="0" smtClean="0"/>
              <a:t>среду.</a:t>
            </a:r>
            <a:endParaRPr lang="ru-RU" dirty="0"/>
          </a:p>
          <a:p>
            <a:r>
              <a:rPr lang="ru-RU" dirty="0"/>
              <a:t>Протопласты </a:t>
            </a:r>
            <a:r>
              <a:rPr lang="ru-RU" dirty="0" smtClean="0"/>
              <a:t>культивируют на </a:t>
            </a:r>
            <a:r>
              <a:rPr lang="ru-RU" dirty="0" err="1"/>
              <a:t>агаризованной</a:t>
            </a:r>
            <a:r>
              <a:rPr lang="ru-RU" dirty="0"/>
              <a:t> среде, но не поверхностным способом, а </a:t>
            </a:r>
            <a:r>
              <a:rPr lang="ru-RU" dirty="0" err="1"/>
              <a:t>заплавляя</a:t>
            </a:r>
            <a:r>
              <a:rPr lang="ru-RU" dirty="0"/>
              <a:t> в него. </a:t>
            </a:r>
          </a:p>
        </p:txBody>
      </p:sp>
    </p:spTree>
    <p:extLst>
      <p:ext uri="{BB962C8B-B14F-4D97-AF65-F5344CB8AC3E}">
        <p14:creationId xmlns:p14="http://schemas.microsoft.com/office/powerpoint/2010/main" val="1626549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C00000"/>
                </a:solidFill>
              </a:rPr>
              <a:t>Условия культивирования протопластов</a:t>
            </a:r>
            <a:endParaRPr lang="ru-RU" sz="35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5400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Температура - варьирует в </a:t>
            </a:r>
            <a:r>
              <a:rPr lang="ru-RU" dirty="0"/>
              <a:t>зависимости от специфики вида.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Например, для пшеницы это 22 </a:t>
            </a:r>
            <a:r>
              <a:rPr lang="ru-RU" i="1" baseline="30000" dirty="0" err="1">
                <a:solidFill>
                  <a:schemeClr val="accent5">
                    <a:lumMod val="50000"/>
                  </a:schemeClr>
                </a:solidFill>
              </a:rPr>
              <a:t>о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, для другого представителя злаковых – росички кроваво-красной – 30 </a:t>
            </a:r>
            <a:r>
              <a:rPr lang="ru-RU" i="1" baseline="30000" dirty="0" err="1">
                <a:solidFill>
                  <a:schemeClr val="accent5">
                    <a:lumMod val="50000"/>
                  </a:schemeClr>
                </a:solidFill>
              </a:rPr>
              <a:t>о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dirty="0"/>
              <a:t>Обычно протопласты не выдерживают даже незначительного отклонения от оптимальной температуры. </a:t>
            </a:r>
            <a:endParaRPr lang="ru-RU" dirty="0" smtClean="0"/>
          </a:p>
          <a:p>
            <a:r>
              <a:rPr lang="ru-RU" dirty="0" smtClean="0"/>
              <a:t>Свет </a:t>
            </a:r>
            <a:r>
              <a:rPr lang="ru-RU" dirty="0"/>
              <a:t>высокой интенсивности губительно действует на свежие выделенные протопласты. Оптимальные значения освещенности варьируют в широких пределах.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Например, протопласты люцерны образуют колонии в абсолютной темноте, а протопласты немезии оптимально растут при освещенности 80 000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лк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226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pPr marL="0" indent="447675">
              <a:buNone/>
            </a:pPr>
            <a:r>
              <a:rPr lang="ru-RU" dirty="0"/>
              <a:t>В процессе культивирования </a:t>
            </a:r>
            <a:r>
              <a:rPr lang="ru-RU" dirty="0" smtClean="0"/>
              <a:t>выделенные протопласты </a:t>
            </a:r>
            <a:r>
              <a:rPr lang="ru-RU" dirty="0"/>
              <a:t>регенерируют новую клеточную стенку и превращаются в клетки, способные делиться и давать начало </a:t>
            </a:r>
            <a:r>
              <a:rPr lang="ru-RU" dirty="0" err="1"/>
              <a:t>каллусной</a:t>
            </a:r>
            <a:r>
              <a:rPr lang="ru-RU" dirty="0"/>
              <a:t> ткани. Дальнейшая задача – получение из </a:t>
            </a:r>
            <a:r>
              <a:rPr lang="ru-RU" dirty="0" err="1"/>
              <a:t>каллусной</a:t>
            </a:r>
            <a:r>
              <a:rPr lang="ru-RU" dirty="0"/>
              <a:t> ткани растений-</a:t>
            </a:r>
            <a:r>
              <a:rPr lang="ru-RU" dirty="0" err="1"/>
              <a:t>регенерантов</a:t>
            </a:r>
            <a:r>
              <a:rPr lang="ru-RU" dirty="0"/>
              <a:t>. </a:t>
            </a:r>
            <a:r>
              <a:rPr lang="ru-RU" dirty="0" smtClean="0"/>
              <a:t>В настоящее время </a:t>
            </a:r>
            <a:r>
              <a:rPr lang="ru-RU" dirty="0"/>
              <a:t>успешно осуществляется регенерация растений из протопластов пасленовых и других культур.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58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4.  </a:t>
            </a:r>
            <a:r>
              <a:rPr lang="ru-RU" sz="2400" b="1" dirty="0">
                <a:solidFill>
                  <a:srgbClr val="FF0000"/>
                </a:solidFill>
              </a:rPr>
              <a:t>Клеточные технологии для получения экономически важных веществ растительного </a:t>
            </a:r>
            <a:r>
              <a:rPr lang="ru-RU" sz="2400" b="1" dirty="0" smtClean="0">
                <a:solidFill>
                  <a:srgbClr val="FF0000"/>
                </a:solidFill>
              </a:rPr>
              <a:t>происхождения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Особый интерес для человека представляют те </a:t>
            </a:r>
            <a:r>
              <a:rPr lang="ru-RU" u="sng" dirty="0"/>
              <a:t>биологически активные соединения, </a:t>
            </a:r>
            <a:r>
              <a:rPr lang="ru-RU" dirty="0"/>
              <a:t>которые могут быть использованы в медицине, технике, пищевой и парфюмерной промышленности, сельском хозяйстве. Если для получения ценных БАВ традиционно использовались целые организмы (микроорганизмы, растения, животные), то современная биотехнология нацелена на клеточные технологии, основанные на культивировании свободных и иммобилизованных клеток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608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/>
              <a:t>Как альтернативные источники БАВ растительного происхождения клеточные культуры обладают следующими преимуществами:</a:t>
            </a:r>
          </a:p>
          <a:p>
            <a:pPr lvl="0"/>
            <a:r>
              <a:rPr lang="ru-RU" sz="2600" dirty="0"/>
              <a:t>получение экологически чистых продуктов независимо от климата, сезона, погоды;</a:t>
            </a:r>
          </a:p>
          <a:p>
            <a:pPr lvl="0"/>
            <a:r>
              <a:rPr lang="ru-RU" sz="2600" dirty="0"/>
              <a:t>создание клеточных линий-</a:t>
            </a:r>
            <a:r>
              <a:rPr lang="ru-RU" sz="2600" dirty="0" err="1"/>
              <a:t>сверхпродуцентов</a:t>
            </a:r>
            <a:r>
              <a:rPr lang="ru-RU" sz="2600" dirty="0"/>
              <a:t> путем генетических манипуляций;</a:t>
            </a:r>
          </a:p>
          <a:p>
            <a:pPr lvl="0"/>
            <a:r>
              <a:rPr lang="ru-RU" sz="2600" dirty="0"/>
              <a:t>сохранение пула генов редких и исчезающих растений-продуцентов;</a:t>
            </a:r>
          </a:p>
          <a:p>
            <a:pPr lvl="0"/>
            <a:r>
              <a:rPr lang="ru-RU" sz="2600" dirty="0"/>
              <a:t>возможность оптимизировать и стандартизировать условия выращивания;</a:t>
            </a:r>
          </a:p>
          <a:p>
            <a:pPr lvl="0"/>
            <a:r>
              <a:rPr lang="ru-RU" sz="2600" dirty="0"/>
              <a:t>возможность автоматизации процессов.</a:t>
            </a:r>
          </a:p>
          <a:p>
            <a:endParaRPr 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39230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Пул </a:t>
            </a:r>
            <a:r>
              <a:rPr lang="ru-RU" i="1" dirty="0" smtClean="0">
                <a:solidFill>
                  <a:srgbClr val="FF0000"/>
                </a:solidFill>
              </a:rPr>
              <a:t>генов - совокупность </a:t>
            </a:r>
            <a:r>
              <a:rPr lang="ru-RU" i="1" dirty="0">
                <a:solidFill>
                  <a:srgbClr val="FF0000"/>
                </a:solidFill>
              </a:rPr>
              <a:t>генов в популяции скрещивающихся особей.</a:t>
            </a:r>
          </a:p>
        </p:txBody>
      </p:sp>
    </p:spTree>
    <p:extLst>
      <p:ext uri="{BB962C8B-B14F-4D97-AF65-F5344CB8AC3E}">
        <p14:creationId xmlns:p14="http://schemas.microsoft.com/office/powerpoint/2010/main" val="2389785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471" t="21390" r="10376" b="11497"/>
          <a:stretch/>
        </p:blipFill>
        <p:spPr bwMode="auto">
          <a:xfrm>
            <a:off x="611560" y="0"/>
            <a:ext cx="792088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8592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Благодаря усилиям </a:t>
            </a:r>
            <a:r>
              <a:rPr lang="ru-RU" i="1" dirty="0" smtClean="0"/>
              <a:t>ученых накоплено </a:t>
            </a:r>
            <a:r>
              <a:rPr lang="ru-RU" i="1" dirty="0"/>
              <a:t>немало ценной информации о способности культивируемых растительных клеток синтезировать многие традиционные экономически важные продукты: </a:t>
            </a:r>
            <a:r>
              <a:rPr lang="ru-RU" i="1" dirty="0" err="1"/>
              <a:t>терпеноиды</a:t>
            </a:r>
            <a:r>
              <a:rPr lang="ru-RU" i="1" dirty="0"/>
              <a:t>, гликозиды, полифенолы, полисахариды, эфирные масла, необычные пептиды и специализированные белки, натуральные красители, стероиды, пряности, инсектициды, воски, витамины. </a:t>
            </a:r>
            <a:r>
              <a:rPr lang="ru-RU" i="1" dirty="0" smtClean="0"/>
              <a:t>Доказана </a:t>
            </a:r>
            <a:r>
              <a:rPr lang="ru-RU" i="1" dirty="0"/>
              <a:t>возможность культур клеток осуществлять </a:t>
            </a:r>
            <a:r>
              <a:rPr lang="ru-RU" i="1" dirty="0" err="1"/>
              <a:t>биотрансформацию</a:t>
            </a:r>
            <a:r>
              <a:rPr lang="ru-RU" i="1" dirty="0"/>
              <a:t>, то есть синтезировать некоторые БАВ из дешевых и доступных их предшественников. </a:t>
            </a:r>
          </a:p>
        </p:txBody>
      </p:sp>
    </p:spTree>
    <p:extLst>
      <p:ext uri="{BB962C8B-B14F-4D97-AF65-F5344CB8AC3E}">
        <p14:creationId xmlns:p14="http://schemas.microsoft.com/office/powerpoint/2010/main" val="194203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растительном организме синтез метаболитов, их транспорт и отложение в запас зачастую разделены во времени и осуществляются в разных органах растения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</a:rPr>
              <a:t>Например, алкалоид никотин, который синтезируется в корнях табака, а уже оттуда поступает в листья, где и накапливается. </a:t>
            </a:r>
            <a:endParaRPr lang="ru-RU" sz="28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/>
              <a:t>В </a:t>
            </a:r>
            <a:r>
              <a:rPr lang="ru-RU" dirty="0"/>
              <a:t>условиях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vitro</a:t>
            </a:r>
            <a:r>
              <a:rPr lang="ru-RU" i="1" dirty="0"/>
              <a:t> </a:t>
            </a:r>
            <a:r>
              <a:rPr lang="ru-RU" dirty="0"/>
              <a:t>все стадии вторичного метаболизма – от синтеза до депонирования – обычно проходят в одной клетке.</a:t>
            </a:r>
          </a:p>
        </p:txBody>
      </p:sp>
    </p:spTree>
    <p:extLst>
      <p:ext uri="{BB962C8B-B14F-4D97-AF65-F5344CB8AC3E}">
        <p14:creationId xmlns:p14="http://schemas.microsoft.com/office/powerpoint/2010/main" val="346391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552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Суспензионные культуры имеют множество преимуществ по сравнению с </a:t>
            </a:r>
            <a:r>
              <a:rPr lang="ru-RU" dirty="0" err="1"/>
              <a:t>каллусной</a:t>
            </a:r>
            <a:r>
              <a:rPr lang="ru-RU" dirty="0"/>
              <a:t> тканью, выращиваемой на </a:t>
            </a:r>
            <a:r>
              <a:rPr lang="ru-RU" dirty="0" err="1"/>
              <a:t>агаризованной</a:t>
            </a:r>
            <a:r>
              <a:rPr lang="ru-RU" dirty="0"/>
              <a:t> поверхности:</a:t>
            </a:r>
          </a:p>
          <a:p>
            <a:r>
              <a:rPr lang="ru-RU" dirty="0" smtClean="0"/>
              <a:t>более </a:t>
            </a:r>
            <a:r>
              <a:rPr lang="ru-RU" dirty="0"/>
              <a:t>широкие возможности для изучения влияния экзогенных факторов на метаболизм и рост клеточных популяций, поскольку клетки в одинаковой степени становятся доступными для внешнего воздействия;</a:t>
            </a:r>
          </a:p>
          <a:p>
            <a:r>
              <a:rPr lang="ru-RU" dirty="0" smtClean="0"/>
              <a:t>надежное </a:t>
            </a:r>
            <a:r>
              <a:rPr lang="ru-RU" dirty="0"/>
              <a:t>длительное поддержание линии вследствие простоты </a:t>
            </a:r>
            <a:r>
              <a:rPr lang="ru-RU" dirty="0" smtClean="0"/>
              <a:t>процессов </a:t>
            </a:r>
            <a:r>
              <a:rPr lang="ru-RU" dirty="0" err="1" smtClean="0"/>
              <a:t>субкультивирования</a:t>
            </a:r>
            <a:r>
              <a:rPr lang="ru-RU" dirty="0"/>
              <a:t>;</a:t>
            </a:r>
          </a:p>
          <a:p>
            <a:r>
              <a:rPr lang="ru-RU" dirty="0" smtClean="0"/>
              <a:t>удобство </a:t>
            </a:r>
            <a:r>
              <a:rPr lang="ru-RU" dirty="0"/>
              <a:t>для проведения биохимических и молекулярно</a:t>
            </a:r>
            <a:r>
              <a:rPr lang="ru-RU" i="1" dirty="0"/>
              <a:t>–</a:t>
            </a:r>
            <a:r>
              <a:rPr lang="ru-RU" dirty="0"/>
              <a:t>биологических исследований, а также быстрой регенерации растений; </a:t>
            </a:r>
          </a:p>
          <a:p>
            <a:r>
              <a:rPr lang="ru-RU" dirty="0" smtClean="0"/>
              <a:t>возможность </a:t>
            </a:r>
            <a:r>
              <a:rPr lang="ru-RU" dirty="0"/>
              <a:t>неограниченного набора биомассы для получения БАВ.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387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Накопление вторичных метаболитов в культуре клеток растений зависит от ряда факторов. </a:t>
            </a:r>
            <a:endParaRPr lang="ru-RU" dirty="0" smtClean="0"/>
          </a:p>
          <a:p>
            <a:r>
              <a:rPr lang="ru-RU" u="sng" dirty="0" smtClean="0"/>
              <a:t>Во-первых</a:t>
            </a:r>
            <a:r>
              <a:rPr lang="ru-RU" u="sng" dirty="0"/>
              <a:t>,</a:t>
            </a:r>
            <a:r>
              <a:rPr lang="ru-RU" dirty="0"/>
              <a:t> выход продукта определяется генотипом донорного растения, правильным выбором его ткани или органа для введения в культуру. </a:t>
            </a:r>
            <a:endParaRPr lang="ru-RU" dirty="0" smtClean="0"/>
          </a:p>
          <a:p>
            <a:r>
              <a:rPr lang="ru-RU" u="sng" dirty="0"/>
              <a:t>Во-вторых,</a:t>
            </a:r>
            <a:r>
              <a:rPr lang="ru-RU" dirty="0"/>
              <a:t> на выход продукта влияет гетерогенность культивируемых клеток по способности к синтезу вторичных метаболитов. </a:t>
            </a:r>
            <a:endParaRPr lang="ru-RU" dirty="0" smtClean="0"/>
          </a:p>
          <a:p>
            <a:r>
              <a:rPr lang="ru-RU" u="sng" dirty="0"/>
              <a:t>В-третьих,</a:t>
            </a:r>
            <a:r>
              <a:rPr lang="ru-RU" dirty="0"/>
              <a:t> в качестве факторов, оказывающих влияние на накопление вторичных метаболитов в культуре клеток растений, выступают состав питательной среды и физические условия культивирования.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3995929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 fontScale="92500" lnSpcReduction="10000"/>
          </a:bodyPr>
          <a:lstStyle/>
          <a:p>
            <a:pPr marL="0" indent="447675">
              <a:buNone/>
            </a:pPr>
            <a:r>
              <a:rPr lang="ru-RU" i="1" dirty="0">
                <a:solidFill>
                  <a:srgbClr val="C00000"/>
                </a:solidFill>
              </a:rPr>
              <a:t>Важнейшими компонентами питательных сред, эффективно регулирующими и первичный, и вторичный обмен клеток, являются фитогормоны</a:t>
            </a:r>
            <a:r>
              <a:rPr lang="ru-RU" i="1" dirty="0" smtClean="0">
                <a:solidFill>
                  <a:srgbClr val="C00000"/>
                </a:solidFill>
              </a:rPr>
              <a:t>.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endParaRPr lang="ru-RU" i="1" dirty="0" smtClean="0">
              <a:solidFill>
                <a:srgbClr val="C00000"/>
              </a:solidFill>
            </a:endParaRPr>
          </a:p>
          <a:p>
            <a:pPr marL="0" indent="447675">
              <a:buNone/>
            </a:pPr>
            <a:r>
              <a:rPr lang="ru-RU" i="1" dirty="0" smtClean="0"/>
              <a:t>Увеличение </a:t>
            </a:r>
            <a:r>
              <a:rPr lang="ru-RU" i="1" dirty="0"/>
              <a:t>выхода вторичных метаболитов </a:t>
            </a:r>
            <a:r>
              <a:rPr lang="ru-RU" i="1" dirty="0" smtClean="0"/>
              <a:t>наблюдается </a:t>
            </a:r>
            <a:r>
              <a:rPr lang="ru-RU" i="1" dirty="0"/>
              <a:t>при повышении концентрации сахарозы в питательной среде</a:t>
            </a:r>
            <a:r>
              <a:rPr lang="ru-RU" i="1" dirty="0" smtClean="0"/>
              <a:t>.</a:t>
            </a:r>
          </a:p>
          <a:p>
            <a:pPr marL="0" indent="447675">
              <a:buNone/>
            </a:pPr>
            <a:r>
              <a:rPr lang="ru-RU" i="1" dirty="0" smtClean="0"/>
              <a:t> </a:t>
            </a:r>
            <a:r>
              <a:rPr lang="ru-RU" i="1" dirty="0" smtClean="0">
                <a:solidFill>
                  <a:srgbClr val="C00000"/>
                </a:solidFill>
              </a:rPr>
              <a:t>На </a:t>
            </a:r>
            <a:r>
              <a:rPr lang="ru-RU" i="1" dirty="0">
                <a:solidFill>
                  <a:srgbClr val="C00000"/>
                </a:solidFill>
              </a:rPr>
              <a:t>накопление вторичных метаболитов могут оказывать источники азота, фосфора и калия. </a:t>
            </a:r>
            <a:endParaRPr lang="ru-RU" i="1" dirty="0" smtClean="0">
              <a:solidFill>
                <a:srgbClr val="C00000"/>
              </a:solidFill>
            </a:endParaRPr>
          </a:p>
          <a:p>
            <a:pPr marL="0" indent="447675">
              <a:buNone/>
            </a:pPr>
            <a:r>
              <a:rPr lang="ru-RU" i="1" dirty="0" smtClean="0"/>
              <a:t>Положительный </a:t>
            </a:r>
            <a:r>
              <a:rPr lang="ru-RU" i="1" dirty="0"/>
              <a:t>эффект на биосинтез вторичных веществ </a:t>
            </a:r>
            <a:r>
              <a:rPr lang="ru-RU" i="1" dirty="0" smtClean="0"/>
              <a:t>оказывают аминокислоты </a:t>
            </a:r>
            <a:r>
              <a:rPr lang="ru-RU" i="1" dirty="0"/>
              <a:t>(</a:t>
            </a:r>
            <a:r>
              <a:rPr lang="ru-RU" i="1" dirty="0" err="1"/>
              <a:t>глутамат</a:t>
            </a:r>
            <a:r>
              <a:rPr lang="ru-RU" i="1" dirty="0"/>
              <a:t>, </a:t>
            </a:r>
            <a:r>
              <a:rPr lang="ru-RU" i="1" dirty="0" err="1"/>
              <a:t>фенилаланин</a:t>
            </a:r>
            <a:r>
              <a:rPr lang="ru-RU" i="1" dirty="0"/>
              <a:t>, лейцин, орнитин и др.) и органические кислоты (ацетат, </a:t>
            </a:r>
            <a:r>
              <a:rPr lang="ru-RU" i="1" dirty="0" err="1"/>
              <a:t>сукцинат</a:t>
            </a:r>
            <a:r>
              <a:rPr lang="ru-RU" i="1" dirty="0"/>
              <a:t>, </a:t>
            </a:r>
            <a:r>
              <a:rPr lang="ru-RU" i="1" dirty="0" err="1"/>
              <a:t>шикимовая</a:t>
            </a:r>
            <a:r>
              <a:rPr lang="ru-RU" i="1" dirty="0"/>
              <a:t> и др.). </a:t>
            </a:r>
          </a:p>
        </p:txBody>
      </p:sp>
    </p:spTree>
    <p:extLst>
      <p:ext uri="{BB962C8B-B14F-4D97-AF65-F5344CB8AC3E}">
        <p14:creationId xmlns:p14="http://schemas.microsoft.com/office/powerpoint/2010/main" val="816677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/>
          </a:bodyPr>
          <a:lstStyle/>
          <a:p>
            <a:r>
              <a:rPr lang="ru-RU" i="1" dirty="0"/>
              <a:t>Следует отметить, что оптимизация состава питательной среды является ключевым условием для повышения выхода продукта. </a:t>
            </a:r>
            <a:endParaRPr lang="ru-RU" i="1" dirty="0" smtClean="0"/>
          </a:p>
          <a:p>
            <a:r>
              <a:rPr lang="ru-RU" i="1" dirty="0" smtClean="0"/>
              <a:t>В </a:t>
            </a:r>
            <a:r>
              <a:rPr lang="ru-RU" i="1" dirty="0"/>
              <a:t>результате подобных исследований разрабатываются так называемые продукционные среды, на которых культивируемые клетки синтезирую значительное количество вторичных метаболитов.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373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/>
          </a:bodyPr>
          <a:lstStyle/>
          <a:p>
            <a:pPr marL="0" indent="447675">
              <a:buNone/>
            </a:pPr>
            <a:r>
              <a:rPr lang="ru-RU" dirty="0"/>
              <a:t>В настоящее время в разных странах для получения экономически важных веществ используются культуры клеток около ста видов растений, среди которых – женьшень, раувольфия змеиная, наперстянка шерстистая и пурпурная, </a:t>
            </a:r>
            <a:r>
              <a:rPr lang="ru-RU" dirty="0" err="1"/>
              <a:t>диоскорея</a:t>
            </a:r>
            <a:r>
              <a:rPr lang="ru-RU" dirty="0"/>
              <a:t> дельтовидная, воробейник, </a:t>
            </a:r>
            <a:r>
              <a:rPr lang="ru-RU" dirty="0" err="1"/>
              <a:t>беладонна</a:t>
            </a:r>
            <a:r>
              <a:rPr lang="ru-RU" dirty="0"/>
              <a:t>, паслен дольчатый, дурман обыкновенный, ландыш майский, клещевина, агава, </a:t>
            </a:r>
            <a:r>
              <a:rPr lang="ru-RU" dirty="0" err="1"/>
              <a:t>амми</a:t>
            </a:r>
            <a:r>
              <a:rPr lang="ru-RU" dirty="0"/>
              <a:t> зубная, мак снотворный и др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698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24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6408712"/>
          </a:xfrm>
        </p:spPr>
        <p:txBody>
          <a:bodyPr>
            <a:normAutofit/>
          </a:bodyPr>
          <a:lstStyle/>
          <a:p>
            <a:r>
              <a:rPr lang="ru-RU" dirty="0"/>
              <a:t>Для получения суспензионных культур чаще всего используют </a:t>
            </a:r>
            <a:r>
              <a:rPr lang="ru-RU" dirty="0" err="1"/>
              <a:t>каллусную</a:t>
            </a:r>
            <a:r>
              <a:rPr lang="ru-RU" dirty="0"/>
              <a:t> ткань рыхлого типа, которая легко фрагментируется на отдельные клетки и небольшие агрегаты при помещении ее в перемешиваемую жидкую среду. С этой целью при культивировании каллуса из среды исключают </a:t>
            </a:r>
            <a:r>
              <a:rPr lang="ru-RU" dirty="0" err="1"/>
              <a:t>цитокинины</a:t>
            </a:r>
            <a:r>
              <a:rPr lang="ru-RU" dirty="0"/>
              <a:t> или снижают их концентрацию, а концентрацию ауксинов увеличивают.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t="22573" r="42108" b="31254"/>
          <a:stretch/>
        </p:blipFill>
        <p:spPr bwMode="auto">
          <a:xfrm>
            <a:off x="5896558" y="5229200"/>
            <a:ext cx="3264160" cy="20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3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i="1" dirty="0" smtClean="0"/>
              <a:t>Клеточные </a:t>
            </a:r>
            <a:r>
              <a:rPr lang="ru-RU" sz="2800" i="1" dirty="0"/>
              <a:t>суспензии обычно требуют регулярного и более частого </a:t>
            </a:r>
            <a:r>
              <a:rPr lang="ru-RU" sz="2800" i="1" dirty="0" err="1"/>
              <a:t>субкультивирования</a:t>
            </a:r>
            <a:r>
              <a:rPr lang="ru-RU" sz="2800" i="1" dirty="0"/>
              <a:t>, чем </a:t>
            </a:r>
            <a:r>
              <a:rPr lang="ru-RU" sz="2800" i="1" dirty="0" err="1"/>
              <a:t>каллусные</a:t>
            </a:r>
            <a:r>
              <a:rPr lang="ru-RU" sz="2800" i="1" dirty="0"/>
              <a:t> культуры. </a:t>
            </a:r>
            <a:endParaRPr lang="ru-RU" sz="2800" i="1" dirty="0" smtClean="0"/>
          </a:p>
          <a:p>
            <a:pPr marL="0" indent="0">
              <a:buNone/>
            </a:pPr>
            <a:r>
              <a:rPr lang="ru-RU" sz="2800" i="1" dirty="0"/>
              <a:t>	</a:t>
            </a:r>
            <a:r>
              <a:rPr lang="ru-RU" dirty="0" smtClean="0"/>
              <a:t>Часть </a:t>
            </a:r>
            <a:r>
              <a:rPr lang="ru-RU" dirty="0"/>
              <a:t>суспензионной культуры, используемая для пересадки на свежую среду, называется </a:t>
            </a:r>
            <a:r>
              <a:rPr lang="ru-RU" b="1" i="1" dirty="0" err="1"/>
              <a:t>инокулюм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Для </a:t>
            </a:r>
            <a:r>
              <a:rPr lang="ru-RU" dirty="0"/>
              <a:t>каждой линии культуры клеток существует минимальный размер </a:t>
            </a:r>
            <a:r>
              <a:rPr lang="ru-RU" dirty="0" err="1"/>
              <a:t>инокулюма</a:t>
            </a:r>
            <a:r>
              <a:rPr lang="ru-RU" dirty="0"/>
              <a:t>, при уменьшении объема которого </a:t>
            </a:r>
            <a:r>
              <a:rPr lang="ru-RU" u="sng" dirty="0"/>
              <a:t>культура не растет.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0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Суспензия </a:t>
            </a:r>
            <a:r>
              <a:rPr lang="ru-RU" dirty="0"/>
              <a:t>никогда не бывает однородной, состоящей только из одиночных клеток. В лучшем случае последние составляют 50</a:t>
            </a:r>
            <a:r>
              <a:rPr lang="ru-RU" i="1" dirty="0"/>
              <a:t>–</a:t>
            </a:r>
            <a:r>
              <a:rPr lang="ru-RU" dirty="0"/>
              <a:t>60 %, остальное приходится на долю групп из 2</a:t>
            </a:r>
            <a:r>
              <a:rPr lang="ru-RU" i="1" dirty="0"/>
              <a:t>–</a:t>
            </a:r>
            <a:r>
              <a:rPr lang="ru-RU" dirty="0"/>
              <a:t>10 клеток и многоклеточные агрегаты.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/>
              <a:t>зависимости от степени </a:t>
            </a:r>
            <a:r>
              <a:rPr lang="ru-RU" dirty="0" err="1"/>
              <a:t>агрегированности</a:t>
            </a:r>
            <a:r>
              <a:rPr lang="ru-RU" dirty="0"/>
              <a:t> </a:t>
            </a:r>
            <a:r>
              <a:rPr lang="ru-RU" dirty="0" smtClean="0"/>
              <a:t>выделяют</a:t>
            </a:r>
          </a:p>
          <a:p>
            <a:pPr>
              <a:buFontTx/>
              <a:buChar char="-"/>
            </a:pPr>
            <a:r>
              <a:rPr lang="ru-RU" dirty="0" err="1" smtClean="0"/>
              <a:t>слабоагрегированные</a:t>
            </a:r>
            <a:r>
              <a:rPr lang="ru-RU" dirty="0" smtClean="0"/>
              <a:t> </a:t>
            </a:r>
            <a:r>
              <a:rPr lang="ru-RU" dirty="0"/>
              <a:t>(до 5</a:t>
            </a:r>
            <a:r>
              <a:rPr lang="ru-RU" i="1" dirty="0"/>
              <a:t>–</a:t>
            </a:r>
            <a:r>
              <a:rPr lang="ru-RU" dirty="0"/>
              <a:t>10 клеток),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/>
              <a:t>с</a:t>
            </a:r>
            <a:r>
              <a:rPr lang="ru-RU" dirty="0" err="1" smtClean="0"/>
              <a:t>реднеагрегированные</a:t>
            </a:r>
            <a:r>
              <a:rPr lang="ru-RU" dirty="0" smtClean="0"/>
              <a:t> </a:t>
            </a:r>
            <a:r>
              <a:rPr lang="ru-RU" dirty="0"/>
              <a:t>(более 10 клеток) и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высокоагрегированные</a:t>
            </a:r>
            <a:r>
              <a:rPr lang="ru-RU" dirty="0" smtClean="0"/>
              <a:t> </a:t>
            </a:r>
            <a:r>
              <a:rPr lang="ru-RU" dirty="0"/>
              <a:t>суспензии (более 50 клеток в агрегате). </a:t>
            </a:r>
          </a:p>
        </p:txBody>
      </p:sp>
    </p:spTree>
    <p:extLst>
      <p:ext uri="{BB962C8B-B14F-4D97-AF65-F5344CB8AC3E}">
        <p14:creationId xmlns:p14="http://schemas.microsoft.com/office/powerpoint/2010/main" val="234631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Хорошей считается суспензия, состоящая из морфологически выравненных клеток, имеющих небольшие размеры и агрегированных в мелкие группы, включающие не более 10 клеток.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86104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Для выращивания клеточных суспензий используют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те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же питательные среды, что и для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каллусных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культур. Однако в настоящее время создан ряд сред, предназначенных непосредственно для выращивания суспензионных культур.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51520" y="3284984"/>
            <a:ext cx="8712968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5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Культивирование клеток в жидкой среде осуществляется несколькими </a:t>
            </a:r>
            <a:r>
              <a:rPr lang="ru-RU" sz="2400" b="1" dirty="0" smtClean="0"/>
              <a:t>способами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919" t="27540" r="3531" b="19251"/>
          <a:stretch/>
        </p:blipFill>
        <p:spPr bwMode="auto">
          <a:xfrm>
            <a:off x="0" y="1412776"/>
            <a:ext cx="9144000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93467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Наиболее </a:t>
            </a:r>
            <a:r>
              <a:rPr lang="ru-RU" sz="2000" b="1" dirty="0">
                <a:solidFill>
                  <a:srgbClr val="C00000"/>
                </a:solidFill>
              </a:rPr>
              <a:t>простым и распространенным является накопительное или периодическое культивирование. </a:t>
            </a:r>
          </a:p>
        </p:txBody>
      </p:sp>
    </p:spTree>
    <p:extLst>
      <p:ext uri="{BB962C8B-B14F-4D97-AF65-F5344CB8AC3E}">
        <p14:creationId xmlns:p14="http://schemas.microsoft.com/office/powerpoint/2010/main" val="113638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lvl="0"/>
            <a:r>
              <a:rPr lang="ru-RU" sz="3200" b="1" dirty="0"/>
              <a:t>2.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Культура одиночных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клеток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Для генетических и физиологических исследований, а также для практического использования в клеточной селекции очень ценным является культивирование одиночных клеток. </a:t>
            </a:r>
            <a:endParaRPr lang="ru-RU" dirty="0" smtClean="0"/>
          </a:p>
          <a:p>
            <a:pPr marL="0" indent="0">
              <a:buNone/>
            </a:pPr>
            <a:endParaRPr lang="ru-RU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C00000"/>
                </a:solidFill>
              </a:rPr>
              <a:t>	</a:t>
            </a:r>
            <a:r>
              <a:rPr lang="ru-RU" i="1" dirty="0" smtClean="0">
                <a:solidFill>
                  <a:srgbClr val="C00000"/>
                </a:solidFill>
              </a:rPr>
              <a:t>Например</a:t>
            </a:r>
            <a:r>
              <a:rPr lang="ru-RU" i="1" dirty="0">
                <a:solidFill>
                  <a:srgbClr val="C00000"/>
                </a:solidFill>
              </a:rPr>
              <a:t>, вопрос о генетической </a:t>
            </a:r>
            <a:r>
              <a:rPr lang="ru-RU" i="1" dirty="0" smtClean="0">
                <a:solidFill>
                  <a:srgbClr val="C00000"/>
                </a:solidFill>
              </a:rPr>
              <a:t>	неоднородности </a:t>
            </a:r>
            <a:r>
              <a:rPr lang="ru-RU" i="1" dirty="0">
                <a:solidFill>
                  <a:srgbClr val="C00000"/>
                </a:solidFill>
              </a:rPr>
              <a:t>легче решать, </a:t>
            </a:r>
            <a:r>
              <a:rPr lang="ru-RU" i="1" dirty="0" smtClean="0">
                <a:solidFill>
                  <a:srgbClr val="C00000"/>
                </a:solidFill>
              </a:rPr>
              <a:t>	используя </a:t>
            </a:r>
            <a:r>
              <a:rPr lang="ru-RU" i="1" dirty="0">
                <a:solidFill>
                  <a:srgbClr val="C00000"/>
                </a:solidFill>
              </a:rPr>
              <a:t>клон – потомство одной </a:t>
            </a:r>
            <a:r>
              <a:rPr lang="ru-RU" i="1" dirty="0" smtClean="0">
                <a:solidFill>
                  <a:srgbClr val="C00000"/>
                </a:solidFill>
              </a:rPr>
              <a:t>	клетки</a:t>
            </a:r>
            <a:r>
              <a:rPr lang="ru-RU" i="1" dirty="0">
                <a:solidFill>
                  <a:srgbClr val="C00000"/>
                </a:solidFill>
              </a:rPr>
              <a:t>, а не гетерогенную ткань </a:t>
            </a:r>
            <a:r>
              <a:rPr lang="ru-RU" i="1" dirty="0" smtClean="0">
                <a:solidFill>
                  <a:srgbClr val="C00000"/>
                </a:solidFill>
              </a:rPr>
              <a:t>	исходного </a:t>
            </a:r>
            <a:r>
              <a:rPr lang="ru-RU" i="1" dirty="0" err="1">
                <a:solidFill>
                  <a:srgbClr val="C00000"/>
                </a:solidFill>
              </a:rPr>
              <a:t>экспланта</a:t>
            </a:r>
            <a:r>
              <a:rPr lang="ru-RU" i="1" dirty="0" smtClean="0">
                <a:solidFill>
                  <a:srgbClr val="C00000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684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1367</Words>
  <Application>Microsoft Office PowerPoint</Application>
  <PresentationFormat>Экран (4:3)</PresentationFormat>
  <Paragraphs>108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Лекция 5.  Культивирование клеток. Получение суспензионной культуры</vt:lpstr>
      <vt:lpstr>1. Культура  клеточных суспензий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Культивирование клеток в жидкой среде осуществляется несколькими способами</vt:lpstr>
      <vt:lpstr>2. Культура одиночных клеток</vt:lpstr>
      <vt:lpstr>Презентация PowerPoint</vt:lpstr>
      <vt:lpstr>Презентация PowerPoint</vt:lpstr>
      <vt:lpstr>Презентация PowerPoint</vt:lpstr>
      <vt:lpstr>Этой цели служат следующие методы:</vt:lpstr>
      <vt:lpstr>Презентация PowerPoint</vt:lpstr>
      <vt:lpstr>Презентация PowerPoint</vt:lpstr>
      <vt:lpstr>3. Культуры изолированных протопластов</vt:lpstr>
      <vt:lpstr>Презентация PowerPoint</vt:lpstr>
      <vt:lpstr>Презентация PowerPoint</vt:lpstr>
      <vt:lpstr>Презентация PowerPoint</vt:lpstr>
      <vt:lpstr>При выделении протопластов из листьев сначала удаляют эпидермис, лист нарезают на сегменты, а затем подвергают энзиматической  обработке </vt:lpstr>
      <vt:lpstr>Презентация PowerPoint</vt:lpstr>
      <vt:lpstr>Протопласты можно культивировать различными способами. Применение того или иного метода культивирования зависит от цели эксперимента.</vt:lpstr>
      <vt:lpstr>Условия культивирования протопластов</vt:lpstr>
      <vt:lpstr>Презентация PowerPoint</vt:lpstr>
      <vt:lpstr>4.  Клеточные технологии для получения экономически важных веществ растительного происхождения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5.  Культивирование клеток. Получение суспензионной культуры</dc:title>
  <cp:lastModifiedBy>Люба</cp:lastModifiedBy>
  <cp:revision>23</cp:revision>
  <dcterms:modified xsi:type="dcterms:W3CDTF">2021-09-16T06:53:52Z</dcterms:modified>
</cp:coreProperties>
</file>